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ssistant Regular Bold" panose="020B0604020202020204" charset="-79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rmorant Garamond Bold" panose="00000800000000000000" charset="0"/>
      <p:regular r:id="rId24"/>
    </p:embeddedFont>
    <p:embeddedFont>
      <p:font typeface="Cormorant Garamond Medium" panose="020B0604020202020204" charset="0"/>
      <p:regular r:id="rId25"/>
    </p:embeddedFont>
    <p:embeddedFont>
      <p:font typeface="Cormorant Garamond Medium Bold" panose="020B0604020202020204" charset="0"/>
      <p:regular r:id="rId26"/>
    </p:embeddedFont>
    <p:embeddedFont>
      <p:font typeface="Open Sans" panose="020B0604020202020204" charset="0"/>
      <p:regular r:id="rId27"/>
    </p:embeddedFont>
    <p:embeddedFont>
      <p:font typeface="Oregano" panose="020B0604020202020204" charset="0"/>
      <p:regular r:id="rId28"/>
    </p:embeddedFont>
    <p:embeddedFont>
      <p:font typeface="Raleway Bold" panose="020B0604020202020204" charset="0"/>
      <p:regular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4000500"/>
            <a:ext cx="18288000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324372" y="3697952"/>
            <a:ext cx="9183315" cy="4083758"/>
            <a:chOff x="0" y="0"/>
            <a:chExt cx="12244420" cy="5445011"/>
          </a:xfrm>
        </p:grpSpPr>
        <p:sp>
          <p:nvSpPr>
            <p:cNvPr id="4" name="TextBox 4"/>
            <p:cNvSpPr txBox="1"/>
            <p:nvPr/>
          </p:nvSpPr>
          <p:spPr>
            <a:xfrm>
              <a:off x="0" y="4881307"/>
              <a:ext cx="12244420" cy="563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0"/>
                </a:lnSpc>
              </a:pPr>
              <a:r>
                <a:rPr lang="en-US" sz="2521" spc="151">
                  <a:solidFill>
                    <a:srgbClr val="FFFFFF"/>
                  </a:solidFill>
                  <a:latin typeface="Open Sans"/>
                </a:rPr>
                <a:t>A better way to visualize finding shortest paths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4201916"/>
              <a:ext cx="12244420" cy="1104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52400"/>
              <a:ext cx="12244420" cy="3445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52"/>
                </a:lnSpc>
              </a:pPr>
              <a:r>
                <a:rPr lang="en-US" sz="9565" spc="-191">
                  <a:solidFill>
                    <a:srgbClr val="FFFFFF"/>
                  </a:solidFill>
                  <a:latin typeface="Cormorant Garamond Bold Bold"/>
                </a:rPr>
                <a:t>Path Finding Visualization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22869" y="312367"/>
            <a:ext cx="10186321" cy="168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46424C"/>
                </a:solidFill>
                <a:latin typeface="Cormorant Garamond Bold Bold"/>
              </a:rPr>
              <a:t>Dr. D. Y. Patil College of Engineering,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46424C"/>
                </a:solidFill>
                <a:latin typeface="Cormorant Garamond Bold Bold"/>
              </a:rPr>
              <a:t> Akurdi, Pune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2424" t="5382" r="6885" b="5867"/>
          <a:stretch>
            <a:fillRect/>
          </a:stretch>
        </p:blipFill>
        <p:spPr>
          <a:xfrm>
            <a:off x="15477925" y="407617"/>
            <a:ext cx="1489861" cy="14579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57711" y="6107604"/>
            <a:ext cx="4130289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1339530" y="6743700"/>
            <a:ext cx="4736460" cy="411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310342" y="2884237"/>
            <a:ext cx="5211377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rmorant Garamond Bold"/>
              </a:rPr>
              <a:t>SDL Miniproject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2204" y="885825"/>
            <a:ext cx="5954796" cy="1283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71600" indent="-1371600">
              <a:lnSpc>
                <a:spcPts val="10500"/>
              </a:lnSpc>
              <a:buFont typeface="+mj-lt"/>
              <a:buAutoNum type="arabicPeriod" startAt="2"/>
            </a:pPr>
            <a:r>
              <a:rPr lang="en-US" sz="7500" u="none" dirty="0" err="1">
                <a:solidFill>
                  <a:srgbClr val="FFFFFF"/>
                </a:solidFill>
                <a:latin typeface="Cormorant Garamond Bold"/>
              </a:rPr>
              <a:t>Dijkstras</a:t>
            </a:r>
            <a:endParaRPr lang="en-US" sz="7500" u="none" dirty="0">
              <a:solidFill>
                <a:srgbClr val="FFFFFF"/>
              </a:solidFill>
              <a:latin typeface="Cormorant Garamon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56293" y="8676005"/>
            <a:ext cx="1172385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400" u="none">
                <a:solidFill>
                  <a:srgbClr val="FFFFFF"/>
                </a:solidFill>
                <a:latin typeface="Cormorant Garamond Medium Bold"/>
              </a:rPr>
              <a:t>Used In networking, the best way to move the packets to a node and many places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3C0F7-EEC5-4BF4-AE8B-63D2D0DA2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453894"/>
            <a:ext cx="8953500" cy="59391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35330"/>
            <a:ext cx="8115300" cy="12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824"/>
              </a:lnSpc>
              <a:spcBef>
                <a:spcPct val="0"/>
              </a:spcBef>
            </a:pPr>
            <a:r>
              <a:rPr lang="en-US" sz="7017" dirty="0">
                <a:solidFill>
                  <a:srgbClr val="FFFFFF"/>
                </a:solidFill>
                <a:latin typeface="Cormorant Garamond Bold"/>
              </a:rPr>
              <a:t>3. </a:t>
            </a:r>
            <a:r>
              <a:rPr lang="en-US" sz="7017" u="none" dirty="0">
                <a:solidFill>
                  <a:srgbClr val="FFFFFF"/>
                </a:solidFill>
                <a:latin typeface="Cormorant Garamond Bold"/>
              </a:rPr>
              <a:t>Greedy Best-First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56293" y="8676005"/>
            <a:ext cx="1172385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Cormorant Garamond Medium Bold"/>
              </a:rPr>
              <a:t>It is the combination of depth-first search and breadth-first search algorithms.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1F3CF-7551-4BD1-90CB-078AAB82C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72030"/>
            <a:ext cx="7391400" cy="56051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401039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ormorant Garamond Bold"/>
              </a:rPr>
              <a:t>Time of execution  and which algorithm might be better for your provided Condition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1" name="TextBox 11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6607" y="7694579"/>
            <a:ext cx="4937231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ormorant Garamond Bold"/>
              </a:rPr>
              <a:t>fig:   A *    vs    Dijkstra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CA6AEE-C21C-4441-AAB6-0598DA8E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52" y="2651757"/>
            <a:ext cx="5024186" cy="44045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88D639-14FB-4A49-A1BD-BC0D36CB5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91" y="2651757"/>
            <a:ext cx="6613896" cy="43872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43621" y="640080"/>
            <a:ext cx="7525053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5E85E5"/>
                </a:solidFill>
                <a:latin typeface="Cormorant Garamond Medium Bold"/>
              </a:rPr>
              <a:t>S/w and H/w Requirements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92161" y="3385766"/>
            <a:ext cx="8566739" cy="505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Bold Bold"/>
              </a:rPr>
              <a:t>Laptop / PC having windows 7 or higher/Linux/MacOS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Bold Bold"/>
              </a:rPr>
              <a:t>Minimum i3 processor and 500 mb space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Bold Bold"/>
              </a:rPr>
              <a:t>Python Environment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Bold Bold"/>
              </a:rPr>
              <a:t>Python Libraries: Tkinter, PyGame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ormorant Garamond Bol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7340" y="2639006"/>
            <a:ext cx="4114800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3" name="TextBox 13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 Bold"/>
              </a:rPr>
              <a:t>09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3544" y="711832"/>
            <a:ext cx="7525053" cy="1313549"/>
            <a:chOff x="0" y="0"/>
            <a:chExt cx="10033404" cy="175139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u="none" spc="225">
                  <a:solidFill>
                    <a:srgbClr val="7866BD"/>
                  </a:solidFill>
                  <a:latin typeface="Cormorant Garamond Medium Bold"/>
                </a:rPr>
                <a:t>Advantages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738555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382" r="14382"/>
          <a:stretch>
            <a:fillRect/>
          </a:stretch>
        </p:blipFill>
        <p:spPr>
          <a:xfrm>
            <a:off x="17830800" y="-257175"/>
            <a:ext cx="10801350" cy="108013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6074" y="9295886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1506071" y="94821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4" name="TextBox 14"/>
          <p:cNvSpPr txBox="1"/>
          <p:nvPr/>
        </p:nvSpPr>
        <p:spPr>
          <a:xfrm>
            <a:off x="9944701" y="92773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86455" y="2253618"/>
            <a:ext cx="8566739" cy="223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It is much easier to visualise the path finding using this.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Complex Maze can also be solved within seconds using this.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499621" y="5143500"/>
            <a:ext cx="7525053" cy="1313549"/>
            <a:chOff x="0" y="0"/>
            <a:chExt cx="10033404" cy="175139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spc="225">
                  <a:solidFill>
                    <a:srgbClr val="7866BD"/>
                  </a:solidFill>
                  <a:latin typeface="Cormorant Garamond Medium Bold"/>
                </a:rPr>
                <a:t>Disa</a:t>
              </a:r>
              <a:r>
                <a:rPr lang="en-US" sz="7500" u="none" spc="225">
                  <a:solidFill>
                    <a:srgbClr val="7866BD"/>
                  </a:solidFill>
                  <a:latin typeface="Cormorant Garamond Medium Bold"/>
                </a:rPr>
                <a:t>dvantages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1738555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386455" y="6018984"/>
            <a:ext cx="8566739" cy="279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endParaRPr/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The only disadvantage at this moment is it requires python and some dependencies as it is GUI based but can be overlooked in future 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4A5C84"/>
              </a:solidFill>
              <a:latin typeface="Cormorant Garamond Bold Bold"/>
            </a:endParaRP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-3376896" y="1028700"/>
            <a:ext cx="9307130" cy="8059555"/>
            <a:chOff x="0" y="0"/>
            <a:chExt cx="4282440" cy="3708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t="-36663" b="-36663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6595" y="1028700"/>
            <a:ext cx="7525053" cy="1737726"/>
            <a:chOff x="0" y="0"/>
            <a:chExt cx="10033404" cy="231696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225">
                  <a:solidFill>
                    <a:srgbClr val="7866BD"/>
                  </a:solidFill>
                  <a:latin typeface="Cormorant Garamond Medium Bold"/>
                </a:rPr>
                <a:t>Future Scope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2304124"/>
              <a:ext cx="10033404" cy="12844"/>
            </a:xfrm>
            <a:prstGeom prst="rect">
              <a:avLst/>
            </a:prstGeom>
            <a:solidFill>
              <a:srgbClr val="1C09B2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3006623" y="1649092"/>
            <a:ext cx="8070646" cy="698881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7730" r="-7730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4382" r="14382"/>
          <a:stretch>
            <a:fillRect/>
          </a:stretch>
        </p:blipFill>
        <p:spPr>
          <a:xfrm>
            <a:off x="17830800" y="-257175"/>
            <a:ext cx="10801350" cy="108013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545752" y="3574361"/>
            <a:ext cx="8566739" cy="448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More algorithms and more features could be added to it.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4A5C84"/>
              </a:solidFill>
              <a:latin typeface="Cormorant Garamond Bold Bold"/>
            </a:endParaRP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A5C84"/>
                </a:solidFill>
                <a:latin typeface="Cormorant Garamond Bold Bold"/>
              </a:rPr>
              <a:t>It can be implemented on web platform and hosted on web so it can be accessed from any device.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4A5C84"/>
              </a:solidFill>
              <a:latin typeface="Cormorant Garamond Bold Bold"/>
            </a:endParaRPr>
          </a:p>
          <a:p>
            <a:pPr>
              <a:lnSpc>
                <a:spcPts val="4480"/>
              </a:lnSpc>
            </a:pPr>
            <a:endParaRPr lang="en-US" sz="3200">
              <a:solidFill>
                <a:srgbClr val="4A5C84"/>
              </a:solidFill>
              <a:latin typeface="Cormorant Garamond Bold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112491" y="9067286"/>
            <a:ext cx="1146809" cy="382028"/>
            <a:chOff x="0" y="0"/>
            <a:chExt cx="1529078" cy="50937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6424C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1482488" y="9253537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7" name="TextBox 17"/>
          <p:cNvSpPr txBox="1"/>
          <p:nvPr/>
        </p:nvSpPr>
        <p:spPr>
          <a:xfrm>
            <a:off x="9921119" y="90487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11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999"/>
          </a:blip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4000500"/>
            <a:ext cx="18288000" cy="1828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657577" y="2655054"/>
            <a:ext cx="10366807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000500" y="4568409"/>
            <a:ext cx="523988" cy="3602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182903" y="1028700"/>
            <a:ext cx="1036680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Cormorant Garamond Medium Bold"/>
              </a:rPr>
              <a:t>Quote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06588" y="4653280"/>
            <a:ext cx="9074825" cy="180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>
                <a:solidFill>
                  <a:srgbClr val="FFFFFF"/>
                </a:solidFill>
                <a:latin typeface="Oregano"/>
              </a:rPr>
              <a:t>It's the journey rather than the destination, </a:t>
            </a:r>
          </a:p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Oregano"/>
              </a:rPr>
              <a:t>which makes the travel interesting.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419418" y="5604510"/>
            <a:ext cx="523988" cy="3602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13943" y="2948940"/>
            <a:ext cx="3019234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21293" y="3131820"/>
            <a:ext cx="853800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Cormorant Garamond Bold Bold"/>
              </a:rPr>
              <a:t>Presented By: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52818" y="4637283"/>
            <a:ext cx="5451907" cy="179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Karan Gandhi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Hitesh Kowdiki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Sanket Mense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5825" y="3237338"/>
            <a:ext cx="10287000" cy="3579915"/>
            <a:chOff x="0" y="0"/>
            <a:chExt cx="13716000" cy="4773219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2329460"/>
              <a:ext cx="13716000" cy="12700"/>
            </a:xfrm>
            <a:prstGeom prst="rect">
              <a:avLst/>
            </a:prstGeom>
            <a:solidFill>
              <a:srgbClr val="1C09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508740" cy="1624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spc="80">
                  <a:solidFill>
                    <a:srgbClr val="1C09B2"/>
                  </a:solidFill>
                  <a:latin typeface="Cormorant Garamond Bold Bold"/>
                </a:rPr>
                <a:t>Objective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35249"/>
              <a:ext cx="9508740" cy="1537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 spc="32">
                  <a:solidFill>
                    <a:srgbClr val="46424C"/>
                  </a:solidFill>
                  <a:latin typeface="Cormorant Garamond Medium Bold"/>
                </a:rPr>
                <a:t>To perform the visualization of path finding using various algorithms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691096" y="1103095"/>
            <a:ext cx="9331676" cy="8080810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26973" r="-2697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6171607" y="8838686"/>
            <a:ext cx="1146809" cy="382028"/>
            <a:chOff x="0" y="0"/>
            <a:chExt cx="1529078" cy="50937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1541604" y="90249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6" name="TextBox 16"/>
          <p:cNvSpPr txBox="1"/>
          <p:nvPr/>
        </p:nvSpPr>
        <p:spPr>
          <a:xfrm>
            <a:off x="9980234" y="88201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4233" y="1565952"/>
            <a:ext cx="7525053" cy="5622327"/>
            <a:chOff x="0" y="0"/>
            <a:chExt cx="10033404" cy="7496437"/>
          </a:xfrm>
        </p:grpSpPr>
        <p:sp>
          <p:nvSpPr>
            <p:cNvPr id="3" name="AutoShape 3"/>
            <p:cNvSpPr/>
            <p:nvPr/>
          </p:nvSpPr>
          <p:spPr>
            <a:xfrm>
              <a:off x="0" y="2085788"/>
              <a:ext cx="10033404" cy="12700"/>
            </a:xfrm>
            <a:prstGeom prst="rect">
              <a:avLst/>
            </a:prstGeom>
            <a:solidFill>
              <a:srgbClr val="1C09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033404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spc="75">
                  <a:solidFill>
                    <a:srgbClr val="1C09B2"/>
                  </a:solidFill>
                  <a:latin typeface="Cormorant Garamond Bold Bold"/>
                </a:rPr>
                <a:t>In</a:t>
              </a:r>
              <a:r>
                <a:rPr lang="en-US" sz="7500" u="none" spc="75">
                  <a:solidFill>
                    <a:srgbClr val="1C09B2"/>
                  </a:solidFill>
                  <a:latin typeface="Cormorant Garamond Bold Bold"/>
                </a:rPr>
                <a:t>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74552"/>
              <a:ext cx="10033404" cy="4921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28">
                  <a:solidFill>
                    <a:srgbClr val="46424C"/>
                  </a:solidFill>
                  <a:latin typeface="Cormorant Garamond Medium Bold"/>
                </a:rPr>
                <a:t>Pathfinding Algorithms are an attempt to solve shortest path problem in Graph Theory.</a:t>
              </a:r>
            </a:p>
            <a:p>
              <a:pPr>
                <a:lnSpc>
                  <a:spcPts val="4200"/>
                </a:lnSpc>
              </a:pPr>
              <a:endParaRPr lang="en-US" sz="2800" spc="28">
                <a:solidFill>
                  <a:srgbClr val="46424C"/>
                </a:solidFill>
                <a:latin typeface="Cormorant Garamond Medium Bold"/>
              </a:endParaRPr>
            </a:p>
            <a:p>
              <a:pPr>
                <a:lnSpc>
                  <a:spcPts val="4200"/>
                </a:lnSpc>
              </a:pPr>
              <a:r>
                <a:rPr lang="en-US" sz="2800" spc="28">
                  <a:solidFill>
                    <a:srgbClr val="46424C"/>
                  </a:solidFill>
                  <a:latin typeface="Cormorant Garamond Medium Bold"/>
                </a:rPr>
                <a:t>Path finding algorithms are important because they are used in applications like google maps, satellite navigation systems, routing packets over the internet.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20072" y="9067286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2590069" y="92535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14" name="TextBox 14"/>
          <p:cNvSpPr txBox="1"/>
          <p:nvPr/>
        </p:nvSpPr>
        <p:spPr>
          <a:xfrm>
            <a:off x="1028700" y="90487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5C6D0C-C6FB-43D0-A19F-80FFBDD7D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014846"/>
            <a:ext cx="7647820" cy="62573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382" r="14382"/>
          <a:stretch>
            <a:fillRect/>
          </a:stretch>
        </p:blipFill>
        <p:spPr>
          <a:xfrm>
            <a:off x="-2571749" y="-257175"/>
            <a:ext cx="9658350" cy="108013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830849" y="2114550"/>
            <a:ext cx="7361346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pc="390" dirty="0">
                <a:solidFill>
                  <a:srgbClr val="46424C"/>
                </a:solidFill>
                <a:latin typeface="Open Sans"/>
              </a:rPr>
              <a:t>OUR PROJECT VISUALIZES VARIOUS PATH-FINDING ALGORITHMS IN REAL TIME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30849" y="5592162"/>
            <a:ext cx="736134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390" dirty="0">
                <a:solidFill>
                  <a:srgbClr val="46424C"/>
                </a:solidFill>
                <a:latin typeface="Open Sans"/>
              </a:rPr>
              <a:t>IT HAS A WELL ORGANISED GUI AND USES SOME OF THE VERY WELL KNOWN ALGORITHMS 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14382275" y="441103"/>
            <a:ext cx="9525" cy="8504875"/>
          </a:xfrm>
          <a:prstGeom prst="rect">
            <a:avLst/>
          </a:prstGeom>
          <a:solidFill>
            <a:srgbClr val="1C09B2"/>
          </a:solidFill>
        </p:spPr>
      </p:sp>
      <p:grpSp>
        <p:nvGrpSpPr>
          <p:cNvPr id="6" name="Group 6"/>
          <p:cNvGrpSpPr/>
          <p:nvPr/>
        </p:nvGrpSpPr>
        <p:grpSpPr>
          <a:xfrm>
            <a:off x="16382224" y="9317242"/>
            <a:ext cx="1146809" cy="382028"/>
            <a:chOff x="0" y="0"/>
            <a:chExt cx="1529078" cy="5093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1752221" y="9503494"/>
            <a:ext cx="3518603" cy="9525"/>
          </a:xfrm>
          <a:prstGeom prst="rect">
            <a:avLst/>
          </a:prstGeom>
          <a:solidFill>
            <a:srgbClr val="4A5C84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3400" y="5028443"/>
            <a:ext cx="3482150" cy="411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-689231" y="2628900"/>
            <a:ext cx="5927411" cy="180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5884" dirty="0">
                <a:solidFill>
                  <a:srgbClr val="FFFFFF"/>
                </a:solidFill>
                <a:latin typeface="Cormorant Garamond Medium Bold"/>
              </a:rPr>
              <a:t>What our Project Focuses on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0852" y="9298706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86426" y="1202974"/>
            <a:ext cx="7472874" cy="1545150"/>
            <a:chOff x="0" y="0"/>
            <a:chExt cx="9963832" cy="206020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9963832" cy="64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0" lvl="1" indent="-345440" algn="l">
                <a:lnSpc>
                  <a:spcPts val="38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spc="96" dirty="0">
                  <a:solidFill>
                    <a:srgbClr val="7866BD"/>
                  </a:solidFill>
                  <a:latin typeface="Cormorant Garamond Bold Bold"/>
                </a:rPr>
                <a:t>USING REACTJS AND NODE-JS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77055"/>
              <a:ext cx="9963832" cy="1183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0" indent="-518160">
                <a:lnSpc>
                  <a:spcPts val="3600"/>
                </a:lnSpc>
                <a:spcBef>
                  <a:spcPct val="0"/>
                </a:spcBef>
              </a:pPr>
              <a:r>
                <a:rPr lang="en-US" sz="2400" spc="24" dirty="0">
                  <a:solidFill>
                    <a:srgbClr val="46424C"/>
                  </a:solidFill>
                  <a:latin typeface="Open Sans"/>
                </a:rPr>
                <a:t>The</a:t>
              </a:r>
              <a:r>
                <a:rPr lang="en-US" sz="2400" u="none" spc="24" dirty="0">
                  <a:solidFill>
                    <a:srgbClr val="46424C"/>
                  </a:solidFill>
                  <a:latin typeface="Open Sans"/>
                </a:rPr>
                <a:t> algorithms are written in </a:t>
              </a:r>
              <a:r>
                <a:rPr lang="en-US" sz="2400" u="none" spc="24" dirty="0" err="1">
                  <a:solidFill>
                    <a:srgbClr val="46424C"/>
                  </a:solidFill>
                  <a:latin typeface="Open Sans"/>
                </a:rPr>
                <a:t>javascript</a:t>
              </a:r>
              <a:r>
                <a:rPr lang="en-US" sz="2400" u="none" spc="24" dirty="0">
                  <a:solidFill>
                    <a:srgbClr val="46424C"/>
                  </a:solidFill>
                  <a:latin typeface="Open Sans"/>
                </a:rPr>
                <a:t> and </a:t>
              </a:r>
              <a:r>
                <a:rPr lang="en-US" sz="2400" u="none" spc="24" dirty="0" err="1">
                  <a:solidFill>
                    <a:srgbClr val="46424C"/>
                  </a:solidFill>
                  <a:latin typeface="Open Sans"/>
                </a:rPr>
                <a:t>reactjs</a:t>
              </a:r>
              <a:r>
                <a:rPr lang="en-US" sz="2400" u="none" spc="24" dirty="0">
                  <a:solidFill>
                    <a:srgbClr val="46424C"/>
                  </a:solidFill>
                  <a:latin typeface="Open Sans"/>
                </a:rPr>
                <a:t> manages the whole frontend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31314" y="3316697"/>
            <a:ext cx="7472874" cy="2054209"/>
            <a:chOff x="0" y="0"/>
            <a:chExt cx="9963832" cy="2738945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9963832" cy="1280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0" lvl="1" indent="-345440" algn="l">
                <a:lnSpc>
                  <a:spcPts val="38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spc="96">
                  <a:solidFill>
                    <a:srgbClr val="7866BD"/>
                  </a:solidFill>
                  <a:latin typeface="Cormorant Garamond Bold Bold"/>
                </a:rPr>
                <a:t>USING PYTHON AND DJANGO FRAMEWORK ON WEB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74990"/>
              <a:ext cx="9963832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24" dirty="0">
                  <a:solidFill>
                    <a:srgbClr val="46424C"/>
                  </a:solidFill>
                  <a:latin typeface="Open Sans"/>
                </a:rPr>
                <a:t>Algorithms are written in python and Django is used for web Integration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31314" y="5953872"/>
            <a:ext cx="7472874" cy="1573090"/>
            <a:chOff x="0" y="0"/>
            <a:chExt cx="9963832" cy="2097454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9963832" cy="64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0" lvl="1" indent="-345440" algn="l">
                <a:lnSpc>
                  <a:spcPts val="38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spc="96">
                  <a:solidFill>
                    <a:srgbClr val="7866BD"/>
                  </a:solidFill>
                  <a:latin typeface="Cormorant Garamond Bold Bold"/>
                </a:rPr>
                <a:t>GRAPHICAL USER INTERFACE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33499"/>
              <a:ext cx="9963832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0" indent="-51816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2400" u="none" spc="24">
                  <a:solidFill>
                    <a:srgbClr val="46424C"/>
                  </a:solidFill>
                  <a:latin typeface="Open Sans"/>
                </a:rPr>
                <a:t>GUI can be designed using python libraries such as tkinter, pyqt, pygame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268257" y="3174640"/>
            <a:ext cx="4733094" cy="3565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833" spc="58">
                <a:solidFill>
                  <a:srgbClr val="1C09B2"/>
                </a:solidFill>
                <a:latin typeface="Cormorant Garamond Bold Bold"/>
              </a:rPr>
              <a:t>What were the ways of fulfilling this projects needs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382" r="14382"/>
          <a:stretch>
            <a:fillRect/>
          </a:stretch>
        </p:blipFill>
        <p:spPr>
          <a:xfrm>
            <a:off x="-10344150" y="-495618"/>
            <a:ext cx="10801350" cy="1080135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rot="-10800000">
            <a:off x="8520940" y="1893951"/>
            <a:ext cx="9525" cy="6430989"/>
          </a:xfrm>
          <a:prstGeom prst="rect">
            <a:avLst/>
          </a:prstGeom>
          <a:solidFill>
            <a:srgbClr val="1C09B2"/>
          </a:solidFill>
        </p:spPr>
      </p:sp>
      <p:grpSp>
        <p:nvGrpSpPr>
          <p:cNvPr id="14" name="Group 14"/>
          <p:cNvGrpSpPr/>
          <p:nvPr/>
        </p:nvGrpSpPr>
        <p:grpSpPr>
          <a:xfrm>
            <a:off x="16382224" y="9317242"/>
            <a:ext cx="1146809" cy="382028"/>
            <a:chOff x="0" y="0"/>
            <a:chExt cx="1529078" cy="50937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752221" y="9503494"/>
            <a:ext cx="3518603" cy="9525"/>
          </a:xfrm>
          <a:prstGeom prst="rect">
            <a:avLst/>
          </a:prstGeom>
          <a:solidFill>
            <a:srgbClr val="4A5C84"/>
          </a:solidFill>
        </p:spPr>
      </p:sp>
      <p:sp>
        <p:nvSpPr>
          <p:cNvPr id="22" name="TextBox 22"/>
          <p:cNvSpPr txBox="1"/>
          <p:nvPr/>
        </p:nvSpPr>
        <p:spPr>
          <a:xfrm>
            <a:off x="10190852" y="9298706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491" y="88386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482488" y="90249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818003" y="1174235"/>
            <a:ext cx="10441297" cy="719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Tkinter is the standard GUI library for Python. Python when combined with Tkinter provides a fast and easy way to create GUI applications. Tkinter provides a powerful object-oriented interface to the Tk GUI toolkit.</a:t>
            </a:r>
          </a:p>
          <a:p>
            <a:pPr>
              <a:lnSpc>
                <a:spcPts val="4800"/>
              </a:lnSpc>
            </a:pPr>
            <a:endParaRPr lang="en-US" sz="3200">
              <a:solidFill>
                <a:srgbClr val="FFFFFF"/>
              </a:solidFill>
              <a:latin typeface="Cormorant Garamond Medium"/>
            </a:endParaRP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Creating a GUI application using Tkinter is an easy task. All you need to do is perform the following steps −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Import the Tkinter module.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Create the GUI application main window.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Add one or more of the widgets to the GUI application.</a:t>
            </a:r>
          </a:p>
          <a:p>
            <a:pPr marL="690880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 Medium"/>
              </a:rPr>
              <a:t>Enter the main event loop to take action against each event triggered by the user.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1119" y="88201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 Bold"/>
              </a:rPr>
              <a:t>05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8565" y="2198819"/>
            <a:ext cx="4944921" cy="556468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56394" y="574665"/>
            <a:ext cx="2931758" cy="114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65"/>
              </a:lnSpc>
              <a:spcBef>
                <a:spcPct val="0"/>
              </a:spcBef>
            </a:pPr>
            <a:r>
              <a:rPr lang="en-US" sz="7554" u="none">
                <a:solidFill>
                  <a:srgbClr val="FFFFFF"/>
                </a:solidFill>
                <a:latin typeface="Cormorant Garamond Bold Bold"/>
              </a:rPr>
              <a:t>Tkinter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491" y="90672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4A5C84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4A5C84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482488" y="9253538"/>
            <a:ext cx="3518603" cy="9525"/>
          </a:xfrm>
          <a:prstGeom prst="rect">
            <a:avLst/>
          </a:prstGeom>
          <a:solidFill>
            <a:srgbClr val="4A5C84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15930"/>
            <a:ext cx="6152612" cy="182029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921119" y="90487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4A5C84"/>
                </a:solidFill>
                <a:latin typeface="Cormorant Garamond Medium Bold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56155" y="4603115"/>
            <a:ext cx="3497701" cy="114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48E420"/>
                </a:solidFill>
                <a:latin typeface="Raleway Bold"/>
              </a:rPr>
              <a:t> library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09177" y="1177879"/>
            <a:ext cx="8850123" cy="69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rmorant Garamond Medium"/>
              </a:rPr>
              <a:t>Pygame is a cross-platform set of Python modules which is used to create video games.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ormorant Garamond Medium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rmorant Garamond Medium"/>
              </a:rPr>
              <a:t>It consists of computer graphics and sound libraries designed to be used with the Python programming language.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ormorant Garamond Medium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rmorant Garamond Medium"/>
              </a:rPr>
              <a:t>Pygame was officially written by Pete Shinners to replace PySDL.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ormorant Garamond Medium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rmorant Garamond Medium"/>
              </a:rPr>
              <a:t>Pygame is suitable to create client-side applications that can be potentially wrapped in a standalone executable.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4382" r="14382"/>
          <a:stretch>
            <a:fillRect/>
          </a:stretch>
        </p:blipFill>
        <p:spPr>
          <a:xfrm>
            <a:off x="-10344150" y="-495618"/>
            <a:ext cx="10801350" cy="10801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2491" y="8838686"/>
            <a:ext cx="1146809" cy="382028"/>
            <a:chOff x="0" y="0"/>
            <a:chExt cx="1529078" cy="5093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29078" cy="509371"/>
              <a:chOff x="0" y="0"/>
              <a:chExt cx="6357483" cy="21178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7483" cy="2117823"/>
              </a:xfrm>
              <a:custGeom>
                <a:avLst/>
                <a:gdLst/>
                <a:ahLst/>
                <a:cxnLst/>
                <a:rect l="l" t="t" r="r" b="b"/>
                <a:pathLst>
                  <a:path w="6357483" h="2117823">
                    <a:moveTo>
                      <a:pt x="0" y="0"/>
                    </a:moveTo>
                    <a:lnTo>
                      <a:pt x="0" y="2117823"/>
                    </a:lnTo>
                    <a:lnTo>
                      <a:pt x="6357483" y="2117823"/>
                    </a:lnTo>
                    <a:lnTo>
                      <a:pt x="6357483" y="0"/>
                    </a:lnTo>
                    <a:lnTo>
                      <a:pt x="0" y="0"/>
                    </a:lnTo>
                    <a:close/>
                    <a:moveTo>
                      <a:pt x="6296523" y="2056863"/>
                    </a:moveTo>
                    <a:lnTo>
                      <a:pt x="59690" y="2056863"/>
                    </a:lnTo>
                    <a:lnTo>
                      <a:pt x="59690" y="59690"/>
                    </a:lnTo>
                    <a:lnTo>
                      <a:pt x="6296523" y="59690"/>
                    </a:lnTo>
                    <a:lnTo>
                      <a:pt x="6296523" y="205686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9487" y="173802"/>
              <a:ext cx="427084" cy="161768"/>
              <a:chOff x="0" y="0"/>
              <a:chExt cx="1341173" cy="50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5900"/>
                <a:ext cx="104526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45263" h="76200">
                    <a:moveTo>
                      <a:pt x="0" y="0"/>
                    </a:moveTo>
                    <a:lnTo>
                      <a:pt x="1045263" y="0"/>
                    </a:lnTo>
                    <a:lnTo>
                      <a:pt x="104526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966523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2507" y="112763"/>
              <a:ext cx="708853" cy="30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61"/>
                </a:lnSpc>
              </a:pPr>
              <a:r>
                <a:rPr lang="en-US" sz="1601" spc="32">
                  <a:solidFill>
                    <a:srgbClr val="FFFFFF"/>
                  </a:solidFill>
                  <a:latin typeface="Assistant Regular Bold"/>
                </a:rPr>
                <a:t>Next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482488" y="9024938"/>
            <a:ext cx="3518603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697527" y="959532"/>
            <a:ext cx="7594070" cy="225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Cormorant Garamond Bold Bold"/>
              </a:rPr>
              <a:t>What are Features of our project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44000" y="2491255"/>
            <a:ext cx="8115300" cy="5410606"/>
            <a:chOff x="0" y="0"/>
            <a:chExt cx="10820400" cy="721414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31038"/>
              <a:ext cx="229128" cy="22912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875404" y="28575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>
                  <a:solidFill>
                    <a:srgbClr val="FFFFFF"/>
                  </a:solidFill>
                  <a:latin typeface="Cormorant Garamond Medium Bold"/>
                </a:rPr>
                <a:t>A 150 x 100 grid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1861772"/>
              <a:ext cx="229128" cy="22912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875404" y="1659309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>
                  <a:solidFill>
                    <a:srgbClr val="FFFFFF"/>
                  </a:solidFill>
                  <a:latin typeface="Cormorant Garamond Medium Bold"/>
                </a:rPr>
                <a:t>A start Node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5123241"/>
              <a:ext cx="229128" cy="229128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875404" y="4920778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>
                  <a:solidFill>
                    <a:srgbClr val="FFFFFF"/>
                  </a:solidFill>
                  <a:latin typeface="Cormorant Garamond Medium Bold"/>
                </a:rPr>
                <a:t>Walls and Obstacles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3492507"/>
              <a:ext cx="229128" cy="229128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875404" y="3290044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>
                  <a:solidFill>
                    <a:srgbClr val="FFFFFF"/>
                  </a:solidFill>
                  <a:latin typeface="Cormorant Garamond Medium Bold"/>
                </a:rPr>
                <a:t>End or terminating Node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6753976"/>
              <a:ext cx="229128" cy="229128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875404" y="6551513"/>
              <a:ext cx="9944996" cy="662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1"/>
                </a:lnSpc>
              </a:pPr>
              <a:r>
                <a:rPr lang="en-US" sz="3401">
                  <a:solidFill>
                    <a:srgbClr val="FFFFFF"/>
                  </a:solidFill>
                  <a:latin typeface="Cormorant Garamond Medium Bold"/>
                </a:rPr>
                <a:t>Algorithms Like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83446" y="3967540"/>
            <a:ext cx="3137535" cy="4114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921119" y="8820150"/>
            <a:ext cx="449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50">
                <a:solidFill>
                  <a:srgbClr val="FFFFFF"/>
                </a:solidFill>
                <a:latin typeface="Cormorant Garamond Medium Bold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788" y="520065"/>
            <a:ext cx="6042212" cy="1283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81225" lvl="1" indent="-1371600">
              <a:lnSpc>
                <a:spcPts val="10500"/>
              </a:lnSpc>
              <a:buFont typeface="+mj-lt"/>
              <a:buAutoNum type="arabicPeriod"/>
            </a:pPr>
            <a:r>
              <a:rPr lang="en-US" sz="7500" u="none" dirty="0">
                <a:solidFill>
                  <a:srgbClr val="FFFFFF"/>
                </a:solidFill>
                <a:latin typeface="Cormorant Garamond Bold"/>
              </a:rPr>
              <a:t>A Star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00297" y="8335479"/>
            <a:ext cx="1160744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Cormorant Garamond Medium Bold"/>
              </a:rPr>
              <a:t> Best as it is considerable fast and optimal as it uses admissible heuristic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6C5E5-E8C3-4EFA-B026-52296511C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473381"/>
            <a:ext cx="8980098" cy="53402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590</Words>
  <Application>Microsoft Office PowerPoint</Application>
  <PresentationFormat>Custom</PresentationFormat>
  <Paragraphs>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Cormorant Garamond Bold</vt:lpstr>
      <vt:lpstr>Cormorant Garamond Bold Bold</vt:lpstr>
      <vt:lpstr>Roboto</vt:lpstr>
      <vt:lpstr>Oregano</vt:lpstr>
      <vt:lpstr>Cormorant Garamond Medium</vt:lpstr>
      <vt:lpstr>Cormorant Garamond Medium Bold</vt:lpstr>
      <vt:lpstr>Arial</vt:lpstr>
      <vt:lpstr>Raleway Bold</vt:lpstr>
      <vt:lpstr>Assistant Regular Bold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Finding Visualiser</dc:title>
  <cp:lastModifiedBy>Karan Gandhi</cp:lastModifiedBy>
  <cp:revision>4</cp:revision>
  <dcterms:created xsi:type="dcterms:W3CDTF">2006-08-16T00:00:00Z</dcterms:created>
  <dcterms:modified xsi:type="dcterms:W3CDTF">2020-12-16T18:37:08Z</dcterms:modified>
  <dc:identifier>DAEMpx-FBqc</dc:identifier>
</cp:coreProperties>
</file>